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7104063" cy="102346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E94708"/>
    <a:srgbClr val="EF8200"/>
    <a:srgbClr val="906E30"/>
    <a:srgbClr val="82582D"/>
    <a:srgbClr val="A4723A"/>
    <a:srgbClr val="664724"/>
    <a:srgbClr val="645226"/>
    <a:srgbClr val="640000"/>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10" d="100"/>
          <a:sy n="110" d="100"/>
        </p:scale>
        <p:origin x="738" y="-3846"/>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7" cy="513507"/>
          </a:xfrm>
          <a:prstGeom prst="rect">
            <a:avLst/>
          </a:prstGeom>
        </p:spPr>
        <p:txBody>
          <a:bodyPr vert="horz" lIns="94801" tIns="47401" rIns="94801" bIns="47401"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3994" y="1"/>
            <a:ext cx="3078427" cy="513507"/>
          </a:xfrm>
          <a:prstGeom prst="rect">
            <a:avLst/>
          </a:prstGeom>
        </p:spPr>
        <p:txBody>
          <a:bodyPr vert="horz" lIns="94801" tIns="47401" rIns="94801" bIns="47401" rtlCol="0"/>
          <a:lstStyle>
            <a:lvl1pPr algn="r">
              <a:defRPr sz="1100"/>
            </a:lvl1pPr>
          </a:lstStyle>
          <a:p>
            <a:fld id="{70F99883-74AE-4A2C-81B7-5B86A08198C0}" type="datetimeFigureOut">
              <a:rPr kumimoji="1" lang="ja-JP" altLang="en-US" smtClean="0"/>
              <a:t>2021/4/2</a:t>
            </a:fld>
            <a:endParaRPr kumimoji="1" lang="ja-JP" altLang="en-US"/>
          </a:p>
        </p:txBody>
      </p:sp>
      <p:sp>
        <p:nvSpPr>
          <p:cNvPr id="4" name="スライド イメージ プレースホルダー 3"/>
          <p:cNvSpPr>
            <a:spLocks noGrp="1" noRot="1" noChangeAspect="1"/>
          </p:cNvSpPr>
          <p:nvPr>
            <p:ph type="sldImg" idx="2"/>
          </p:nvPr>
        </p:nvSpPr>
        <p:spPr>
          <a:xfrm>
            <a:off x="2320925" y="1277938"/>
            <a:ext cx="2462213" cy="3455987"/>
          </a:xfrm>
          <a:prstGeom prst="rect">
            <a:avLst/>
          </a:prstGeom>
          <a:noFill/>
          <a:ln w="12700">
            <a:solidFill>
              <a:prstClr val="black"/>
            </a:solidFill>
          </a:ln>
        </p:spPr>
        <p:txBody>
          <a:bodyPr vert="horz" lIns="94801" tIns="47401" rIns="94801" bIns="47401"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4801" tIns="47401" rIns="94801" bIns="474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9"/>
            <a:ext cx="3078427" cy="513506"/>
          </a:xfrm>
          <a:prstGeom prst="rect">
            <a:avLst/>
          </a:prstGeom>
        </p:spPr>
        <p:txBody>
          <a:bodyPr vert="horz" lIns="94801" tIns="47401" rIns="94801" bIns="4740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994" y="9721109"/>
            <a:ext cx="3078427" cy="513506"/>
          </a:xfrm>
          <a:prstGeom prst="rect">
            <a:avLst/>
          </a:prstGeom>
        </p:spPr>
        <p:txBody>
          <a:bodyPr vert="horz" lIns="94801" tIns="47401" rIns="94801" bIns="47401"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4/2/2021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8784921-960D-4D3E-99EC-C5113F73B999}"/>
              </a:ext>
            </a:extLst>
          </p:cNvPr>
          <p:cNvSpPr/>
          <p:nvPr/>
        </p:nvSpPr>
        <p:spPr>
          <a:xfrm>
            <a:off x="682876" y="701391"/>
            <a:ext cx="6406650" cy="3517912"/>
          </a:xfrm>
          <a:prstGeom prst="roundRect">
            <a:avLst/>
          </a:prstGeom>
          <a:blipFill dpi="0" rotWithShape="1">
            <a:blip r:embed="rId2" cstate="print">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71" y="9314311"/>
            <a:ext cx="1487279"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50" y="247548"/>
            <a:ext cx="1355332" cy="12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1071464">
            <a:off x="415317" y="529262"/>
            <a:ext cx="1214476" cy="738664"/>
          </a:xfrm>
          <a:prstGeom prst="rect">
            <a:avLst/>
          </a:prstGeom>
          <a:noFill/>
        </p:spPr>
        <p:txBody>
          <a:bodyPr wrap="square" rtlCol="0">
            <a:spAutoFit/>
          </a:bodyPr>
          <a:lstStyle/>
          <a:p>
            <a:pPr algn="ctr"/>
            <a:r>
              <a:rPr lang="ja-JP" altLang="en-US" sz="1400" dirty="0">
                <a:latin typeface="HGPSoeiKakugothicUB" pitchFamily="50" charset="-128"/>
                <a:ea typeface="HGPSoeiKakugothicUB" pitchFamily="50" charset="-128"/>
              </a:rPr>
              <a:t>日田市</a:t>
            </a:r>
            <a:endParaRPr lang="en-US" altLang="ja-JP" sz="1400" dirty="0">
              <a:latin typeface="HGPSoeiKakugothicUB" pitchFamily="50" charset="-128"/>
              <a:ea typeface="HGPSoeiKakugothicUB" pitchFamily="50" charset="-128"/>
            </a:endParaRPr>
          </a:p>
          <a:p>
            <a:pPr algn="ctr"/>
            <a:r>
              <a:rPr lang="ja-JP" altLang="en-US" sz="1400" dirty="0">
                <a:latin typeface="HGPSoeiKakugothicUB" pitchFamily="50" charset="-128"/>
                <a:ea typeface="HGPSoeiKakugothicUB" pitchFamily="50" charset="-128"/>
              </a:rPr>
              <a:t>からの</a:t>
            </a:r>
            <a:endParaRPr lang="en-US" altLang="ja-JP" sz="1400" dirty="0">
              <a:latin typeface="HGPSoeiKakugothicUB" pitchFamily="50" charset="-128"/>
              <a:ea typeface="HGPSoeiKakugothicUB" pitchFamily="50" charset="-128"/>
            </a:endParaRPr>
          </a:p>
          <a:p>
            <a:pPr algn="ctr"/>
            <a:r>
              <a:rPr lang="ja-JP" altLang="en-US" sz="1400" dirty="0">
                <a:latin typeface="HGPSoeiKakugothicUB" pitchFamily="50" charset="-128"/>
                <a:ea typeface="HGPSoeiKakugothicUB" pitchFamily="50" charset="-128"/>
              </a:rPr>
              <a:t>プレゼント</a:t>
            </a:r>
            <a:endParaRPr lang="en-US" altLang="ja-JP" sz="1400" dirty="0">
              <a:latin typeface="HGPSoeiKakugothicUB" pitchFamily="50" charset="-128"/>
              <a:ea typeface="HGPSoeiKakugothicUB" pitchFamily="50" charset="-128"/>
            </a:endParaRPr>
          </a:p>
        </p:txBody>
      </p:sp>
      <p:sp>
        <p:nvSpPr>
          <p:cNvPr id="26" name="TextBox 25"/>
          <p:cNvSpPr txBox="1"/>
          <p:nvPr/>
        </p:nvSpPr>
        <p:spPr>
          <a:xfrm>
            <a:off x="2149725" y="1024022"/>
            <a:ext cx="3472951" cy="677108"/>
          </a:xfrm>
          <a:prstGeom prst="rect">
            <a:avLst/>
          </a:prstGeom>
          <a:noFill/>
        </p:spPr>
        <p:txBody>
          <a:bodyPr wrap="square" rtlCol="0">
            <a:spAutoFit/>
          </a:bodyPr>
          <a:lstStyle/>
          <a:p>
            <a:pPr algn="ctr"/>
            <a:r>
              <a:rPr lang="ja-JP" altLang="en-US" sz="3800" dirty="0">
                <a:latin typeface="HGPSoeiKakugothicUB" pitchFamily="50" charset="-128"/>
                <a:ea typeface="HGPSoeiKakugothicUB" pitchFamily="50" charset="-128"/>
              </a:rPr>
              <a:t>令和</a:t>
            </a:r>
            <a:r>
              <a:rPr lang="en-US" altLang="ja-JP" sz="3800" dirty="0">
                <a:latin typeface="HGPSoeiKakugothicUB" pitchFamily="50" charset="-128"/>
                <a:ea typeface="HGPSoeiKakugothicUB" pitchFamily="50" charset="-128"/>
              </a:rPr>
              <a:t>3</a:t>
            </a:r>
            <a:r>
              <a:rPr lang="ja-JP" altLang="en-US" sz="3800" dirty="0">
                <a:latin typeface="HGPSoeiKakugothicUB" pitchFamily="50" charset="-128"/>
                <a:ea typeface="HGPSoeiKakugothicUB" pitchFamily="50" charset="-128"/>
              </a:rPr>
              <a:t>年度</a:t>
            </a:r>
            <a:endParaRPr lang="en-US" sz="3800" dirty="0">
              <a:latin typeface="HGPSoeiKakugothicUB" pitchFamily="50" charset="-128"/>
              <a:ea typeface="HGPSoeiKakugothicUB" pitchFamily="50" charset="-128"/>
            </a:endParaRPr>
          </a:p>
        </p:txBody>
      </p:sp>
      <p:sp>
        <p:nvSpPr>
          <p:cNvPr id="27" name="TextBox 26"/>
          <p:cNvSpPr txBox="1"/>
          <p:nvPr/>
        </p:nvSpPr>
        <p:spPr>
          <a:xfrm>
            <a:off x="385004" y="4272547"/>
            <a:ext cx="7005566" cy="338554"/>
          </a:xfrm>
          <a:prstGeom prst="rect">
            <a:avLst/>
          </a:prstGeom>
          <a:noFill/>
        </p:spPr>
        <p:txBody>
          <a:bodyPr wrap="square" rtlCol="0">
            <a:spAutoFit/>
          </a:bodyPr>
          <a:lstStyle/>
          <a:p>
            <a:pPr algn="ctr"/>
            <a:r>
              <a:rPr lang="ja-JP" altLang="en-US" sz="16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住宅等の新築やリフォームに日田材又は日田家具ポイントを支給します</a:t>
            </a:r>
            <a:r>
              <a:rPr lang="ja-JP" altLang="en-US" sz="14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endParaRPr lang="en-US" sz="14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29" name="TextBox 28"/>
          <p:cNvSpPr txBox="1"/>
          <p:nvPr/>
        </p:nvSpPr>
        <p:spPr>
          <a:xfrm>
            <a:off x="365920" y="5135241"/>
            <a:ext cx="7005566" cy="1157048"/>
          </a:xfrm>
          <a:prstGeom prst="rect">
            <a:avLst/>
          </a:prstGeom>
          <a:noFill/>
        </p:spPr>
        <p:txBody>
          <a:bodyPr wrap="square" rtlCol="0">
            <a:spAutoFit/>
          </a:bodyPr>
          <a:lstStyle/>
          <a:p>
            <a:pPr algn="just">
              <a:lnSpc>
                <a:spcPct val="150000"/>
              </a:lnSpc>
            </a:pPr>
            <a:r>
              <a:rPr lang="en-US" altLang="ja-JP" sz="1200" dirty="0">
                <a:solidFill>
                  <a:srgbClr val="E94708"/>
                </a:solidFill>
                <a:latin typeface="HGPｺﾞｼｯｸM" panose="020B0600000000000000" pitchFamily="50" charset="-128"/>
                <a:ea typeface="HGPｺﾞｼｯｸM" panose="020B0600000000000000" pitchFamily="50" charset="-128"/>
              </a:rPr>
              <a:t>【</a:t>
            </a:r>
            <a:r>
              <a:rPr lang="ja-JP" altLang="en-US" sz="1200" dirty="0">
                <a:solidFill>
                  <a:srgbClr val="E94708"/>
                </a:solidFill>
                <a:latin typeface="HGPｺﾞｼｯｸM" panose="020B0600000000000000" pitchFamily="50" charset="-128"/>
                <a:ea typeface="HGPｺﾞｼｯｸM" panose="020B0600000000000000" pitchFamily="50" charset="-128"/>
              </a:rPr>
              <a:t>　新      築　</a:t>
            </a:r>
            <a:r>
              <a:rPr lang="en-US" altLang="ja-JP" sz="1200" dirty="0">
                <a:solidFill>
                  <a:srgbClr val="E94708"/>
                </a:solidFill>
                <a:latin typeface="HGPｺﾞｼｯｸM" panose="020B0600000000000000" pitchFamily="50" charset="-128"/>
                <a:ea typeface="HGPｺﾞｼｯｸM" panose="020B0600000000000000" pitchFamily="50" charset="-128"/>
              </a:rPr>
              <a:t>】</a:t>
            </a:r>
            <a:r>
              <a:rPr lang="ja-JP" altLang="en-US" sz="1200" dirty="0">
                <a:solidFill>
                  <a:srgbClr val="E94708"/>
                </a:solidFill>
                <a:latin typeface="HGPｺﾞｼｯｸM" panose="020B0600000000000000" pitchFamily="50" charset="-128"/>
                <a:ea typeface="HGPｺﾞｼｯｸM" panose="020B0600000000000000" pitchFamily="50" charset="-128"/>
              </a:rPr>
              <a:t> 日田材の使用量が</a:t>
            </a:r>
            <a:r>
              <a:rPr lang="en-US" altLang="ja-JP" sz="1200" dirty="0">
                <a:solidFill>
                  <a:srgbClr val="E94708"/>
                </a:solidFill>
                <a:latin typeface="HGPｺﾞｼｯｸM" panose="020B0600000000000000" pitchFamily="50" charset="-128"/>
                <a:ea typeface="HGPｺﾞｼｯｸM" panose="020B0600000000000000" pitchFamily="50" charset="-128"/>
              </a:rPr>
              <a:t>15</a:t>
            </a:r>
            <a:r>
              <a:rPr lang="ja-JP" altLang="en-US" sz="1200" dirty="0">
                <a:solidFill>
                  <a:srgbClr val="E94708"/>
                </a:solidFill>
                <a:latin typeface="HGPｺﾞｼｯｸM" panose="020B0600000000000000" pitchFamily="50" charset="-128"/>
                <a:ea typeface="HGPｺﾞｼｯｸM" panose="020B0600000000000000" pitchFamily="50" charset="-128"/>
              </a:rPr>
              <a:t>㎡以上の自らが居住するための住宅</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algn="just">
              <a:lnSpc>
                <a:spcPct val="150000"/>
              </a:lnSpc>
            </a:pPr>
            <a:r>
              <a:rPr lang="en-US" altLang="ja-JP" sz="1200" dirty="0">
                <a:solidFill>
                  <a:srgbClr val="E94708"/>
                </a:solidFill>
                <a:latin typeface="HGPｺﾞｼｯｸM" panose="020B0600000000000000" pitchFamily="50" charset="-128"/>
                <a:ea typeface="HGPｺﾞｼｯｸM" panose="020B0600000000000000" pitchFamily="50" charset="-128"/>
              </a:rPr>
              <a:t>【</a:t>
            </a:r>
            <a:r>
              <a:rPr lang="ja-JP" altLang="en-US" sz="1200" dirty="0">
                <a:solidFill>
                  <a:srgbClr val="E94708"/>
                </a:solidFill>
                <a:latin typeface="HGPｺﾞｼｯｸM" panose="020B0600000000000000" pitchFamily="50" charset="-128"/>
                <a:ea typeface="HGPｺﾞｼｯｸM" panose="020B0600000000000000" pitchFamily="50" charset="-128"/>
              </a:rPr>
              <a:t>　リフォーム　</a:t>
            </a:r>
            <a:r>
              <a:rPr lang="en-US" altLang="ja-JP" sz="1200" dirty="0">
                <a:solidFill>
                  <a:srgbClr val="E94708"/>
                </a:solidFill>
                <a:latin typeface="HGPｺﾞｼｯｸM" panose="020B0600000000000000" pitchFamily="50" charset="-128"/>
                <a:ea typeface="HGPｺﾞｼｯｸM" panose="020B0600000000000000" pitchFamily="50" charset="-128"/>
              </a:rPr>
              <a:t>】</a:t>
            </a:r>
            <a:r>
              <a:rPr lang="ja-JP" altLang="en-US" sz="1200" dirty="0">
                <a:solidFill>
                  <a:srgbClr val="E94708"/>
                </a:solidFill>
                <a:latin typeface="HGPｺﾞｼｯｸM" panose="020B0600000000000000" pitchFamily="50" charset="-128"/>
                <a:ea typeface="HGPｺﾞｼｯｸM" panose="020B0600000000000000" pitchFamily="50" charset="-128"/>
              </a:rPr>
              <a:t> 一般住宅または集合住宅における自らが居住する住戸（</a:t>
            </a:r>
            <a:r>
              <a:rPr lang="en-US" altLang="ja-JP" sz="1200" dirty="0">
                <a:solidFill>
                  <a:srgbClr val="E94708"/>
                </a:solidFill>
                <a:latin typeface="HGPｺﾞｼｯｸM" panose="020B0600000000000000" pitchFamily="50" charset="-128"/>
                <a:ea typeface="HGPｺﾞｼｯｸM" panose="020B0600000000000000" pitchFamily="50" charset="-128"/>
              </a:rPr>
              <a:t>5</a:t>
            </a:r>
            <a:r>
              <a:rPr lang="ja-JP" altLang="en-US" sz="1200" dirty="0">
                <a:solidFill>
                  <a:srgbClr val="E94708"/>
                </a:solidFill>
                <a:latin typeface="HGPｺﾞｼｯｸM" panose="020B0600000000000000" pitchFamily="50" charset="-128"/>
                <a:ea typeface="HGPｺﾞｼｯｸM" panose="020B0600000000000000" pitchFamily="50" charset="-128"/>
              </a:rPr>
              <a:t>万円以上日田材を使うもの）</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a:lnSpc>
                <a:spcPct val="150000"/>
              </a:lnSpc>
            </a:pPr>
            <a:r>
              <a:rPr lang="ja-JP" altLang="en-US" sz="1200" dirty="0">
                <a:solidFill>
                  <a:srgbClr val="E94708"/>
                </a:solidFill>
                <a:latin typeface="HGPｺﾞｼｯｸM" panose="020B0600000000000000" pitchFamily="50" charset="-128"/>
                <a:ea typeface="HGPｺﾞｼｯｸM" panose="020B0600000000000000" pitchFamily="50" charset="-128"/>
              </a:rPr>
              <a:t>　　　　　　　　　　新築の対象とならない</a:t>
            </a:r>
            <a:r>
              <a:rPr lang="en-US" altLang="ja-JP" sz="1200" dirty="0">
                <a:solidFill>
                  <a:srgbClr val="E94708"/>
                </a:solidFill>
                <a:latin typeface="HGPｺﾞｼｯｸM" panose="020B0600000000000000" pitchFamily="50" charset="-128"/>
                <a:ea typeface="HGPｺﾞｼｯｸM" panose="020B0600000000000000" pitchFamily="50" charset="-128"/>
              </a:rPr>
              <a:t>15</a:t>
            </a:r>
            <a:r>
              <a:rPr lang="ja-JP" altLang="en-US" sz="1200" dirty="0">
                <a:solidFill>
                  <a:srgbClr val="E94708"/>
                </a:solidFill>
                <a:latin typeface="HGPｺﾞｼｯｸM" panose="020B0600000000000000" pitchFamily="50" charset="-128"/>
                <a:ea typeface="HGPｺﾞｼｯｸM" panose="020B0600000000000000" pitchFamily="50" charset="-128"/>
              </a:rPr>
              <a:t>㎡未満の新築住宅</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a:lnSpc>
                <a:spcPct val="150000"/>
              </a:lnSpc>
            </a:pPr>
            <a:r>
              <a:rPr lang="ja-JP" altLang="en-US" sz="1200" dirty="0">
                <a:solidFill>
                  <a:srgbClr val="E94708"/>
                </a:solidFill>
                <a:latin typeface="HGPｺﾞｼｯｸM" panose="020B0600000000000000" pitchFamily="50" charset="-128"/>
                <a:ea typeface="HGPｺﾞｼｯｸM" panose="020B0600000000000000" pitchFamily="50" charset="-128"/>
              </a:rPr>
              <a:t>　　　　　　　　　　住宅に付属する施設の新設（倉庫、車庫、塀、ウッドデッキ等）</a:t>
            </a:r>
            <a:endParaRPr lang="en-US" sz="1200" dirty="0">
              <a:solidFill>
                <a:srgbClr val="E94708"/>
              </a:solidFill>
              <a:latin typeface="HGPｺﾞｼｯｸM" panose="020B0600000000000000" pitchFamily="50" charset="-128"/>
              <a:ea typeface="HGPｺﾞｼｯｸM" panose="020B0600000000000000" pitchFamily="50" charset="-128"/>
            </a:endParaRPr>
          </a:p>
        </p:txBody>
      </p:sp>
      <p:sp>
        <p:nvSpPr>
          <p:cNvPr id="35" name="TextBox 34"/>
          <p:cNvSpPr txBox="1"/>
          <p:nvPr/>
        </p:nvSpPr>
        <p:spPr>
          <a:xfrm>
            <a:off x="445523" y="9348117"/>
            <a:ext cx="1885950" cy="292388"/>
          </a:xfrm>
          <a:prstGeom prst="rect">
            <a:avLst/>
          </a:prstGeom>
          <a:noFill/>
        </p:spPr>
        <p:txBody>
          <a:bodyPr wrap="square" rtlCol="0">
            <a:spAutoFit/>
          </a:bodyPr>
          <a:lstStyle/>
          <a:p>
            <a:r>
              <a:rPr lang="ja-JP" altLang="en-US" sz="1300" dirty="0">
                <a:latin typeface="HGPSoeiKakugothicUB" pitchFamily="50" charset="-128"/>
                <a:ea typeface="HGPSoeiKakugothicUB" pitchFamily="50" charset="-128"/>
              </a:rPr>
              <a:t>補助上限早見表</a:t>
            </a:r>
            <a:endParaRPr lang="en-US" sz="1300" dirty="0">
              <a:latin typeface="HGPSoeiKakugothicUB" pitchFamily="50" charset="-128"/>
              <a:ea typeface="HGPSoeiKakugothicUB" pitchFamily="50" charset="-128"/>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23" y="4710383"/>
            <a:ext cx="1263151" cy="45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45523" y="4831866"/>
            <a:ext cx="1885950" cy="292388"/>
          </a:xfrm>
          <a:prstGeom prst="rect">
            <a:avLst/>
          </a:prstGeom>
          <a:noFill/>
        </p:spPr>
        <p:txBody>
          <a:bodyPr wrap="square" rtlCol="0">
            <a:spAutoFit/>
          </a:bodyPr>
          <a:lstStyle/>
          <a:p>
            <a:r>
              <a:rPr lang="ja-JP" altLang="en-US" sz="1300" dirty="0">
                <a:latin typeface="HGP創英角ｺﾞｼｯｸUB" panose="020B0900000000000000" pitchFamily="50" charset="-128"/>
                <a:ea typeface="HGP創英角ｺﾞｼｯｸUB" panose="020B0900000000000000" pitchFamily="50" charset="-128"/>
              </a:rPr>
              <a:t>対象となる建物</a:t>
            </a:r>
            <a:endParaRPr lang="en-US" sz="1300" dirty="0">
              <a:latin typeface="HGP創英角ｺﾞｼｯｸUB" panose="020B0900000000000000" pitchFamily="50" charset="-128"/>
              <a:ea typeface="HGP創英角ｺﾞｼｯｸUB" panose="020B0900000000000000" pitchFamily="50" charset="-128"/>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7827" y="9228185"/>
            <a:ext cx="913065"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a:extLst>
              <a:ext uri="{FF2B5EF4-FFF2-40B4-BE49-F238E27FC236}">
                <a16:creationId xmlns:a16="http://schemas.microsoft.com/office/drawing/2014/main" id="{26C5D0A6-B0B4-4BC1-882C-D5BEDE04EFB8}"/>
              </a:ext>
            </a:extLst>
          </p:cNvPr>
          <p:cNvSpPr txBox="1"/>
          <p:nvPr/>
        </p:nvSpPr>
        <p:spPr>
          <a:xfrm>
            <a:off x="526718" y="1758337"/>
            <a:ext cx="6863852" cy="923330"/>
          </a:xfrm>
          <a:prstGeom prst="rect">
            <a:avLst/>
          </a:prstGeom>
          <a:noFill/>
        </p:spPr>
        <p:txBody>
          <a:bodyPr wrap="square" rtlCol="0">
            <a:spAutoFit/>
          </a:bodyPr>
          <a:lstStyle/>
          <a:p>
            <a:pPr algn="ctr"/>
            <a:r>
              <a:rPr kumimoji="1" lang="ja-JP" altLang="en-US" sz="5400" dirty="0">
                <a:latin typeface="HGP創英角ｺﾞｼｯｸUB" panose="020B0900000000000000" pitchFamily="50" charset="-128"/>
                <a:ea typeface="HGP創英角ｺﾞｼｯｸUB" panose="020B0900000000000000" pitchFamily="50" charset="-128"/>
              </a:rPr>
              <a:t>木づかい</a:t>
            </a:r>
            <a:r>
              <a:rPr lang="ja-JP" altLang="en-US" sz="5400" dirty="0">
                <a:latin typeface="HGP創英角ｺﾞｼｯｸUB" panose="020B0900000000000000" pitchFamily="50" charset="-128"/>
                <a:ea typeface="HGP創英角ｺﾞｼｯｸUB" panose="020B0900000000000000" pitchFamily="50" charset="-128"/>
              </a:rPr>
              <a:t>促進事業</a:t>
            </a:r>
            <a:endParaRPr kumimoji="1" lang="en-US" altLang="ja-JP" sz="5400" dirty="0">
              <a:latin typeface="HGP創英角ｺﾞｼｯｸUB" panose="020B0900000000000000" pitchFamily="50" charset="-128"/>
              <a:ea typeface="HGP創英角ｺﾞｼｯｸUB" panose="020B0900000000000000" pitchFamily="50" charset="-128"/>
            </a:endParaRPr>
          </a:p>
        </p:txBody>
      </p:sp>
      <p:pic>
        <p:nvPicPr>
          <p:cNvPr id="46" name="Picture 5">
            <a:extLst>
              <a:ext uri="{FF2B5EF4-FFF2-40B4-BE49-F238E27FC236}">
                <a16:creationId xmlns:a16="http://schemas.microsoft.com/office/drawing/2014/main" id="{CCCDBD40-09F1-4DED-8488-7BE7997E8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42" y="6447081"/>
            <a:ext cx="1595533" cy="46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27">
            <a:extLst>
              <a:ext uri="{FF2B5EF4-FFF2-40B4-BE49-F238E27FC236}">
                <a16:creationId xmlns:a16="http://schemas.microsoft.com/office/drawing/2014/main" id="{C96BD1A9-6549-48B2-A538-A2889AFB1E16}"/>
              </a:ext>
            </a:extLst>
          </p:cNvPr>
          <p:cNvSpPr txBox="1"/>
          <p:nvPr/>
        </p:nvSpPr>
        <p:spPr>
          <a:xfrm>
            <a:off x="424321" y="6563125"/>
            <a:ext cx="1885950" cy="292388"/>
          </a:xfrm>
          <a:prstGeom prst="rect">
            <a:avLst/>
          </a:prstGeom>
          <a:noFill/>
        </p:spPr>
        <p:txBody>
          <a:bodyPr wrap="square" rtlCol="0">
            <a:spAutoFit/>
          </a:bodyPr>
          <a:lstStyle/>
          <a:p>
            <a:r>
              <a:rPr lang="ja-JP" altLang="en-US" sz="1300" dirty="0">
                <a:latin typeface="HGP創英角ｺﾞｼｯｸUB" panose="020B0900000000000000" pitchFamily="50" charset="-128"/>
                <a:ea typeface="HGP創英角ｺﾞｼｯｸUB" panose="020B0900000000000000" pitchFamily="50" charset="-128"/>
              </a:rPr>
              <a:t>支給条件（主なもの）</a:t>
            </a:r>
            <a:endParaRPr lang="en-US" sz="1300" dirty="0">
              <a:latin typeface="HGP創英角ｺﾞｼｯｸUB" panose="020B0900000000000000" pitchFamily="50" charset="-128"/>
              <a:ea typeface="HGP創英角ｺﾞｼｯｸUB" panose="020B0900000000000000" pitchFamily="50" charset="-128"/>
            </a:endParaRPr>
          </a:p>
        </p:txBody>
      </p:sp>
      <p:sp>
        <p:nvSpPr>
          <p:cNvPr id="48" name="TextBox 28">
            <a:extLst>
              <a:ext uri="{FF2B5EF4-FFF2-40B4-BE49-F238E27FC236}">
                <a16:creationId xmlns:a16="http://schemas.microsoft.com/office/drawing/2014/main" id="{78EDC5C5-4BF3-455F-9FA8-686544E174D0}"/>
              </a:ext>
            </a:extLst>
          </p:cNvPr>
          <p:cNvSpPr txBox="1"/>
          <p:nvPr/>
        </p:nvSpPr>
        <p:spPr>
          <a:xfrm>
            <a:off x="382060" y="6869532"/>
            <a:ext cx="7330052" cy="143404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ja-JP" altLang="en-US" sz="1200" dirty="0">
                <a:solidFill>
                  <a:srgbClr val="E94708"/>
                </a:solidFill>
                <a:latin typeface="HGPｺﾞｼｯｸM" panose="020B0600000000000000" pitchFamily="50" charset="-128"/>
                <a:ea typeface="HGPｺﾞｼｯｸM" panose="020B0600000000000000" pitchFamily="50" charset="-128"/>
              </a:rPr>
              <a:t>令和</a:t>
            </a:r>
            <a:r>
              <a:rPr lang="en-US" altLang="ja-JP" sz="1200" dirty="0">
                <a:solidFill>
                  <a:srgbClr val="E94708"/>
                </a:solidFill>
                <a:latin typeface="HGPｺﾞｼｯｸM" panose="020B0600000000000000" pitchFamily="50" charset="-128"/>
                <a:ea typeface="HGPｺﾞｼｯｸM" panose="020B0600000000000000" pitchFamily="50" charset="-128"/>
              </a:rPr>
              <a:t>2</a:t>
            </a:r>
            <a:r>
              <a:rPr lang="ja-JP" altLang="en-US" sz="1200" dirty="0">
                <a:solidFill>
                  <a:srgbClr val="E94708"/>
                </a:solidFill>
                <a:latin typeface="HGPｺﾞｼｯｸM" panose="020B0600000000000000" pitchFamily="50" charset="-128"/>
                <a:ea typeface="HGPｺﾞｼｯｸM" panose="020B0600000000000000" pitchFamily="50" charset="-128"/>
              </a:rPr>
              <a:t>年度に同一の施主または同一の住宅等が本制度の補助を受けたことがないこと</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marL="171450" indent="-171450" algn="just">
              <a:lnSpc>
                <a:spcPct val="150000"/>
              </a:lnSpc>
              <a:buFont typeface="Arial" panose="020B0604020202020204" pitchFamily="34" charset="0"/>
              <a:buChar char="•"/>
            </a:pPr>
            <a:r>
              <a:rPr lang="ja-JP" altLang="en-US" sz="1200" dirty="0">
                <a:solidFill>
                  <a:srgbClr val="E94708"/>
                </a:solidFill>
                <a:latin typeface="HGPｺﾞｼｯｸM" panose="020B0600000000000000" pitchFamily="50" charset="-128"/>
                <a:ea typeface="HGPｺﾞｼｯｸM" panose="020B0600000000000000" pitchFamily="50" charset="-128"/>
              </a:rPr>
              <a:t>木材使用量のおおむね</a:t>
            </a:r>
            <a:r>
              <a:rPr lang="en-US" altLang="ja-JP" sz="1200" dirty="0">
                <a:solidFill>
                  <a:srgbClr val="E94708"/>
                </a:solidFill>
                <a:latin typeface="HGPｺﾞｼｯｸM" panose="020B0600000000000000" pitchFamily="50" charset="-128"/>
                <a:ea typeface="HGPｺﾞｼｯｸM" panose="020B0600000000000000" pitchFamily="50" charset="-128"/>
              </a:rPr>
              <a:t>80</a:t>
            </a:r>
            <a:r>
              <a:rPr lang="ja-JP" altLang="en-US" sz="1200" dirty="0">
                <a:solidFill>
                  <a:srgbClr val="E94708"/>
                </a:solidFill>
                <a:latin typeface="HGPｺﾞｼｯｸM" panose="020B0600000000000000" pitchFamily="50" charset="-128"/>
                <a:ea typeface="HGPｺﾞｼｯｸM" panose="020B0600000000000000" pitchFamily="50" charset="-128"/>
              </a:rPr>
              <a:t>％以上日田材であること</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marL="171450" indent="-171450" algn="just">
              <a:lnSpc>
                <a:spcPct val="150000"/>
              </a:lnSpc>
              <a:buFont typeface="Arial" panose="020B0604020202020204" pitchFamily="34" charset="0"/>
              <a:buChar char="•"/>
            </a:pPr>
            <a:r>
              <a:rPr lang="ja-JP" altLang="en-US" sz="1200" dirty="0">
                <a:solidFill>
                  <a:srgbClr val="E94708"/>
                </a:solidFill>
                <a:latin typeface="HGPｺﾞｼｯｸM" panose="020B0600000000000000" pitchFamily="50" charset="-128"/>
                <a:ea typeface="HGPｺﾞｼｯｸM" panose="020B0600000000000000" pitchFamily="50" charset="-128"/>
              </a:rPr>
              <a:t>年度内の完成（上棟）が可能なこと</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marL="171450" indent="-171450" algn="just">
              <a:lnSpc>
                <a:spcPct val="150000"/>
              </a:lnSpc>
              <a:buFont typeface="Arial" panose="020B0604020202020204" pitchFamily="34" charset="0"/>
              <a:buChar char="•"/>
            </a:pPr>
            <a:r>
              <a:rPr lang="ja-JP" altLang="en-US" sz="1200" dirty="0">
                <a:solidFill>
                  <a:srgbClr val="E94708"/>
                </a:solidFill>
                <a:latin typeface="HGPｺﾞｼｯｸM" panose="020B0600000000000000" pitchFamily="50" charset="-128"/>
                <a:ea typeface="HGPｺﾞｼｯｸM" panose="020B0600000000000000" pitchFamily="50" charset="-128"/>
              </a:rPr>
              <a:t>日田市内の業者が施工すること</a:t>
            </a:r>
            <a:r>
              <a:rPr lang="en-US" altLang="ja-JP" sz="1200" dirty="0">
                <a:solidFill>
                  <a:srgbClr val="E94708"/>
                </a:solidFill>
                <a:latin typeface="HGPｺﾞｼｯｸM" panose="020B0600000000000000" pitchFamily="50" charset="-128"/>
                <a:ea typeface="HGPｺﾞｼｯｸM" panose="020B0600000000000000" pitchFamily="50" charset="-128"/>
              </a:rPr>
              <a:t>(</a:t>
            </a:r>
            <a:r>
              <a:rPr lang="ja-JP" altLang="en-US" sz="1200" dirty="0">
                <a:solidFill>
                  <a:srgbClr val="E94708"/>
                </a:solidFill>
                <a:latin typeface="HGPｺﾞｼｯｸM" panose="020B0600000000000000" pitchFamily="50" charset="-128"/>
                <a:ea typeface="HGPｺﾞｼｯｸM" panose="020B0600000000000000" pitchFamily="50" charset="-128"/>
              </a:rPr>
              <a:t>必ず請負契約を締結すること。自ら施工するリフォーム等は対象となりません。）</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marL="171450" indent="-171450" algn="just">
              <a:lnSpc>
                <a:spcPct val="150000"/>
              </a:lnSpc>
              <a:buFont typeface="Arial" panose="020B0604020202020204" pitchFamily="34" charset="0"/>
              <a:buChar char="•"/>
            </a:pPr>
            <a:r>
              <a:rPr lang="ja-JP" altLang="en-US" sz="1200" dirty="0">
                <a:solidFill>
                  <a:srgbClr val="E94708"/>
                </a:solidFill>
                <a:latin typeface="HGPｺﾞｼｯｸM" panose="020B0600000000000000" pitchFamily="50" charset="-128"/>
                <a:ea typeface="HGPｺﾞｼｯｸM" panose="020B0600000000000000" pitchFamily="50" charset="-128"/>
              </a:rPr>
              <a:t>施主様が市税を滞納していないこと</a:t>
            </a:r>
            <a:endParaRPr lang="en-US" sz="1200" dirty="0">
              <a:solidFill>
                <a:srgbClr val="E94708"/>
              </a:solidFill>
              <a:latin typeface="HGPｺﾞｼｯｸM" panose="020B0600000000000000" pitchFamily="50" charset="-128"/>
              <a:ea typeface="HGPｺﾞｼｯｸM" panose="020B0600000000000000" pitchFamily="50" charset="-128"/>
            </a:endParaRPr>
          </a:p>
        </p:txBody>
      </p:sp>
      <p:pic>
        <p:nvPicPr>
          <p:cNvPr id="49" name="Picture 5">
            <a:extLst>
              <a:ext uri="{FF2B5EF4-FFF2-40B4-BE49-F238E27FC236}">
                <a16:creationId xmlns:a16="http://schemas.microsoft.com/office/drawing/2014/main" id="{88117A43-7D2D-431C-8FB8-B3E3723DA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19" y="8281394"/>
            <a:ext cx="1309571" cy="46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27">
            <a:extLst>
              <a:ext uri="{FF2B5EF4-FFF2-40B4-BE49-F238E27FC236}">
                <a16:creationId xmlns:a16="http://schemas.microsoft.com/office/drawing/2014/main" id="{DC19EB02-F108-4D04-91E4-F0597E8A4BE5}"/>
              </a:ext>
            </a:extLst>
          </p:cNvPr>
          <p:cNvSpPr txBox="1"/>
          <p:nvPr/>
        </p:nvSpPr>
        <p:spPr>
          <a:xfrm>
            <a:off x="445523" y="8378083"/>
            <a:ext cx="1049902" cy="292388"/>
          </a:xfrm>
          <a:prstGeom prst="rect">
            <a:avLst/>
          </a:prstGeom>
          <a:noFill/>
        </p:spPr>
        <p:txBody>
          <a:bodyPr wrap="square" rtlCol="0">
            <a:spAutoFit/>
          </a:bodyPr>
          <a:lstStyle/>
          <a:p>
            <a:r>
              <a:rPr lang="ja-JP" altLang="en-US" sz="1300" dirty="0">
                <a:latin typeface="HGP創英角ｺﾞｼｯｸUB" panose="020B0900000000000000" pitchFamily="50" charset="-128"/>
                <a:ea typeface="HGP創英角ｺﾞｼｯｸUB" panose="020B0900000000000000" pitchFamily="50" charset="-128"/>
              </a:rPr>
              <a:t>補助の内容</a:t>
            </a:r>
            <a:endParaRPr lang="en-US" sz="1300" dirty="0">
              <a:latin typeface="HGP創英角ｺﾞｼｯｸUB" panose="020B0900000000000000" pitchFamily="50" charset="-128"/>
              <a:ea typeface="HGP創英角ｺﾞｼｯｸUB" panose="020B0900000000000000" pitchFamily="50" charset="-128"/>
            </a:endParaRPr>
          </a:p>
        </p:txBody>
      </p:sp>
      <p:sp>
        <p:nvSpPr>
          <p:cNvPr id="51" name="TextBox 28">
            <a:extLst>
              <a:ext uri="{FF2B5EF4-FFF2-40B4-BE49-F238E27FC236}">
                <a16:creationId xmlns:a16="http://schemas.microsoft.com/office/drawing/2014/main" id="{06A39A31-3535-415E-8F41-6CBAEE56831B}"/>
              </a:ext>
            </a:extLst>
          </p:cNvPr>
          <p:cNvSpPr txBox="1"/>
          <p:nvPr/>
        </p:nvSpPr>
        <p:spPr>
          <a:xfrm>
            <a:off x="424321" y="8687860"/>
            <a:ext cx="4576304" cy="603050"/>
          </a:xfrm>
          <a:prstGeom prst="rect">
            <a:avLst/>
          </a:prstGeom>
          <a:noFill/>
        </p:spPr>
        <p:txBody>
          <a:bodyPr wrap="square" rtlCol="0">
            <a:spAutoFit/>
          </a:bodyPr>
          <a:lstStyle/>
          <a:p>
            <a:pPr algn="just">
              <a:lnSpc>
                <a:spcPct val="150000"/>
              </a:lnSpc>
            </a:pPr>
            <a:r>
              <a:rPr lang="ja-JP" altLang="en-US" sz="1200" dirty="0">
                <a:solidFill>
                  <a:srgbClr val="E94708"/>
                </a:solidFill>
                <a:latin typeface="HGPｺﾞｼｯｸM" panose="020B0600000000000000" pitchFamily="50" charset="-128"/>
                <a:ea typeface="HGPｺﾞｼｯｸM" panose="020B0600000000000000" pitchFamily="50" charset="-128"/>
              </a:rPr>
              <a:t>新　　　築：</a:t>
            </a:r>
            <a:r>
              <a:rPr lang="en-US" altLang="ja-JP" sz="1200" dirty="0">
                <a:solidFill>
                  <a:srgbClr val="E94708"/>
                </a:solidFill>
                <a:latin typeface="HGPｺﾞｼｯｸM" panose="020B0600000000000000" pitchFamily="50" charset="-128"/>
                <a:ea typeface="HGPｺﾞｼｯｸM" panose="020B0600000000000000" pitchFamily="50" charset="-128"/>
              </a:rPr>
              <a:t>30</a:t>
            </a:r>
            <a:r>
              <a:rPr lang="ja-JP" altLang="en-US" sz="1200" dirty="0">
                <a:solidFill>
                  <a:srgbClr val="E94708"/>
                </a:solidFill>
                <a:latin typeface="HGPｺﾞｼｯｸM" panose="020B0600000000000000" pitchFamily="50" charset="-128"/>
                <a:ea typeface="HGPｺﾞｼｯｸM" panose="020B0600000000000000" pitchFamily="50" charset="-128"/>
              </a:rPr>
              <a:t>～</a:t>
            </a:r>
            <a:r>
              <a:rPr lang="en-US" altLang="ja-JP" sz="1200" dirty="0">
                <a:solidFill>
                  <a:srgbClr val="E94708"/>
                </a:solidFill>
                <a:latin typeface="HGPｺﾞｼｯｸM" panose="020B0600000000000000" pitchFamily="50" charset="-128"/>
                <a:ea typeface="HGPｺﾞｼｯｸM" panose="020B0600000000000000" pitchFamily="50" charset="-128"/>
              </a:rPr>
              <a:t>55</a:t>
            </a:r>
            <a:r>
              <a:rPr lang="ja-JP" altLang="en-US" sz="1200" dirty="0">
                <a:solidFill>
                  <a:srgbClr val="E94708"/>
                </a:solidFill>
                <a:latin typeface="HGPｺﾞｼｯｸM" panose="020B0600000000000000" pitchFamily="50" charset="-128"/>
                <a:ea typeface="HGPｺﾞｼｯｸM" panose="020B0600000000000000" pitchFamily="50" charset="-128"/>
              </a:rPr>
              <a:t>万円分の日田材　または　日田家具ポイントを支給</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a:p>
            <a:pPr algn="just">
              <a:lnSpc>
                <a:spcPct val="150000"/>
              </a:lnSpc>
            </a:pPr>
            <a:r>
              <a:rPr lang="ja-JP" altLang="en-US" sz="1200" dirty="0">
                <a:solidFill>
                  <a:srgbClr val="E94708"/>
                </a:solidFill>
                <a:latin typeface="HGPｺﾞｼｯｸM" panose="020B0600000000000000" pitchFamily="50" charset="-128"/>
                <a:ea typeface="HGPｺﾞｼｯｸM" panose="020B0600000000000000" pitchFamily="50" charset="-128"/>
              </a:rPr>
              <a:t>リフォーム：</a:t>
            </a:r>
            <a:r>
              <a:rPr lang="en-US" altLang="ja-JP" sz="1200" dirty="0">
                <a:solidFill>
                  <a:srgbClr val="E94708"/>
                </a:solidFill>
                <a:latin typeface="HGPｺﾞｼｯｸM" panose="020B0600000000000000" pitchFamily="50" charset="-128"/>
                <a:ea typeface="HGPｺﾞｼｯｸM" panose="020B0600000000000000" pitchFamily="50" charset="-128"/>
              </a:rPr>
              <a:t>15</a:t>
            </a:r>
            <a:r>
              <a:rPr lang="ja-JP" altLang="en-US" sz="1200" dirty="0">
                <a:solidFill>
                  <a:srgbClr val="E94708"/>
                </a:solidFill>
                <a:latin typeface="HGPｺﾞｼｯｸM" panose="020B0600000000000000" pitchFamily="50" charset="-128"/>
                <a:ea typeface="HGPｺﾞｼｯｸM" panose="020B0600000000000000" pitchFamily="50" charset="-128"/>
              </a:rPr>
              <a:t>～</a:t>
            </a:r>
            <a:r>
              <a:rPr lang="en-US" altLang="ja-JP" sz="1200" dirty="0">
                <a:solidFill>
                  <a:srgbClr val="E94708"/>
                </a:solidFill>
                <a:latin typeface="HGPｺﾞｼｯｸM" panose="020B0600000000000000" pitchFamily="50" charset="-128"/>
                <a:ea typeface="HGPｺﾞｼｯｸM" panose="020B0600000000000000" pitchFamily="50" charset="-128"/>
              </a:rPr>
              <a:t>30</a:t>
            </a:r>
            <a:r>
              <a:rPr lang="ja-JP" altLang="en-US" sz="1200" dirty="0">
                <a:solidFill>
                  <a:srgbClr val="E94708"/>
                </a:solidFill>
                <a:latin typeface="HGPｺﾞｼｯｸM" panose="020B0600000000000000" pitchFamily="50" charset="-128"/>
                <a:ea typeface="HGPｺﾞｼｯｸM" panose="020B0600000000000000" pitchFamily="50" charset="-128"/>
              </a:rPr>
              <a:t>万円分の日田材　または　日田家具ポイントを支給</a:t>
            </a:r>
            <a:endParaRPr lang="en-US" altLang="ja-JP" sz="1200" dirty="0">
              <a:solidFill>
                <a:srgbClr val="E94708"/>
              </a:solidFill>
              <a:latin typeface="HGPｺﾞｼｯｸM" panose="020B0600000000000000" pitchFamily="50" charset="-128"/>
              <a:ea typeface="HGPｺﾞｼｯｸM" panose="020B0600000000000000" pitchFamily="50" charset="-128"/>
            </a:endParaRPr>
          </a:p>
        </p:txBody>
      </p:sp>
      <p:graphicFrame>
        <p:nvGraphicFramePr>
          <p:cNvPr id="8" name="表 8">
            <a:extLst>
              <a:ext uri="{FF2B5EF4-FFF2-40B4-BE49-F238E27FC236}">
                <a16:creationId xmlns:a16="http://schemas.microsoft.com/office/drawing/2014/main" id="{AA938342-2DDD-4FC6-9BFD-D13814B5EB7D}"/>
              </a:ext>
            </a:extLst>
          </p:cNvPr>
          <p:cNvGraphicFramePr>
            <a:graphicFrameLocks noGrp="1"/>
          </p:cNvGraphicFramePr>
          <p:nvPr>
            <p:extLst>
              <p:ext uri="{D42A27DB-BD31-4B8C-83A1-F6EECF244321}">
                <p14:modId xmlns:p14="http://schemas.microsoft.com/office/powerpoint/2010/main" val="3169800239"/>
              </p:ext>
            </p:extLst>
          </p:nvPr>
        </p:nvGraphicFramePr>
        <p:xfrm>
          <a:off x="1259074" y="9697712"/>
          <a:ext cx="5254252" cy="1002561"/>
        </p:xfrm>
        <a:graphic>
          <a:graphicData uri="http://schemas.openxmlformats.org/drawingml/2006/table">
            <a:tbl>
              <a:tblPr firstRow="1" bandRow="1">
                <a:tableStyleId>{5940675A-B579-460E-94D1-54222C63F5DA}</a:tableStyleId>
              </a:tblPr>
              <a:tblGrid>
                <a:gridCol w="871078">
                  <a:extLst>
                    <a:ext uri="{9D8B030D-6E8A-4147-A177-3AD203B41FA5}">
                      <a16:colId xmlns:a16="http://schemas.microsoft.com/office/drawing/2014/main" val="2170534074"/>
                    </a:ext>
                  </a:extLst>
                </a:gridCol>
                <a:gridCol w="990600">
                  <a:extLst>
                    <a:ext uri="{9D8B030D-6E8A-4147-A177-3AD203B41FA5}">
                      <a16:colId xmlns:a16="http://schemas.microsoft.com/office/drawing/2014/main" val="3151872117"/>
                    </a:ext>
                  </a:extLst>
                </a:gridCol>
                <a:gridCol w="1076325">
                  <a:extLst>
                    <a:ext uri="{9D8B030D-6E8A-4147-A177-3AD203B41FA5}">
                      <a16:colId xmlns:a16="http://schemas.microsoft.com/office/drawing/2014/main" val="2166822404"/>
                    </a:ext>
                  </a:extLst>
                </a:gridCol>
                <a:gridCol w="1019175">
                  <a:extLst>
                    <a:ext uri="{9D8B030D-6E8A-4147-A177-3AD203B41FA5}">
                      <a16:colId xmlns:a16="http://schemas.microsoft.com/office/drawing/2014/main" val="3221173462"/>
                    </a:ext>
                  </a:extLst>
                </a:gridCol>
                <a:gridCol w="1297074">
                  <a:extLst>
                    <a:ext uri="{9D8B030D-6E8A-4147-A177-3AD203B41FA5}">
                      <a16:colId xmlns:a16="http://schemas.microsoft.com/office/drawing/2014/main" val="2266619710"/>
                    </a:ext>
                  </a:extLst>
                </a:gridCol>
              </a:tblGrid>
              <a:tr h="334187">
                <a:tc>
                  <a:txBody>
                    <a:bodyPr/>
                    <a:lstStyle/>
                    <a:p>
                      <a:pPr algn="ctr"/>
                      <a:r>
                        <a:rPr kumimoji="1" lang="ja-JP" altLang="en-US" sz="1200" dirty="0">
                          <a:latin typeface="HGPｺﾞｼｯｸM" panose="020B0600000000000000" pitchFamily="50" charset="-128"/>
                          <a:ea typeface="HGPｺﾞｼｯｸM" panose="020B0600000000000000" pitchFamily="50" charset="-128"/>
                        </a:rPr>
                        <a:t>区分</a:t>
                      </a:r>
                    </a:p>
                  </a:txBody>
                  <a:tcPr>
                    <a:solidFill>
                      <a:schemeClr val="bg2"/>
                    </a:solidFill>
                  </a:tcPr>
                </a:tc>
                <a:tc>
                  <a:txBody>
                    <a:bodyPr/>
                    <a:lstStyle/>
                    <a:p>
                      <a:pPr algn="ctr"/>
                      <a:r>
                        <a:rPr kumimoji="1" lang="ja-JP" altLang="en-US" sz="1200" dirty="0">
                          <a:latin typeface="HGPｺﾞｼｯｸM" panose="020B0600000000000000" pitchFamily="50" charset="-128"/>
                          <a:ea typeface="HGPｺﾞｼｯｸM" panose="020B0600000000000000" pitchFamily="50" charset="-128"/>
                        </a:rPr>
                        <a:t>基本補助額</a:t>
                      </a:r>
                    </a:p>
                  </a:txBody>
                  <a:tcPr>
                    <a:solidFill>
                      <a:schemeClr val="bg2"/>
                    </a:solidFill>
                  </a:tcPr>
                </a:tc>
                <a:tc>
                  <a:txBody>
                    <a:bodyPr/>
                    <a:lstStyle/>
                    <a:p>
                      <a:pPr algn="ctr"/>
                      <a:r>
                        <a:rPr kumimoji="1" lang="ja-JP" altLang="en-US" sz="1200" dirty="0">
                          <a:latin typeface="HGPｺﾞｼｯｸM" panose="020B0600000000000000" pitchFamily="50" charset="-128"/>
                          <a:ea typeface="HGPｺﾞｼｯｸM" panose="020B0600000000000000" pitchFamily="50" charset="-128"/>
                        </a:rPr>
                        <a:t>三世代同居</a:t>
                      </a:r>
                    </a:p>
                  </a:txBody>
                  <a:tcPr>
                    <a:solidFill>
                      <a:schemeClr val="bg2"/>
                    </a:solidFill>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UI</a:t>
                      </a:r>
                      <a:r>
                        <a:rPr kumimoji="1" lang="ja-JP" altLang="en-US" sz="1200" dirty="0">
                          <a:latin typeface="HGPｺﾞｼｯｸM" panose="020B0600000000000000" pitchFamily="50" charset="-128"/>
                          <a:ea typeface="HGPｺﾞｼｯｸM" panose="020B0600000000000000" pitchFamily="50" charset="-128"/>
                        </a:rPr>
                        <a:t>ターン</a:t>
                      </a:r>
                    </a:p>
                  </a:txBody>
                  <a:tcPr>
                    <a:solidFill>
                      <a:schemeClr val="bg2"/>
                    </a:solidFill>
                  </a:tcPr>
                </a:tc>
                <a:tc>
                  <a:txBody>
                    <a:bodyPr/>
                    <a:lstStyle/>
                    <a:p>
                      <a:pPr algn="ctr"/>
                      <a:r>
                        <a:rPr kumimoji="1" lang="ja-JP" altLang="en-US" sz="1200" dirty="0">
                          <a:latin typeface="HGPｺﾞｼｯｸM" panose="020B0600000000000000" pitchFamily="50" charset="-128"/>
                          <a:ea typeface="HGPｺﾞｼｯｸM" panose="020B0600000000000000" pitchFamily="50" charset="-128"/>
                        </a:rPr>
                        <a:t>三世代</a:t>
                      </a:r>
                      <a:r>
                        <a:rPr kumimoji="1" lang="en-US" altLang="ja-JP" sz="1200" dirty="0">
                          <a:latin typeface="HGPｺﾞｼｯｸM" panose="020B0600000000000000" pitchFamily="50" charset="-128"/>
                          <a:ea typeface="HGPｺﾞｼｯｸM" panose="020B0600000000000000" pitchFamily="50" charset="-128"/>
                        </a:rPr>
                        <a:t>+UI</a:t>
                      </a:r>
                      <a:r>
                        <a:rPr kumimoji="1" lang="ja-JP" altLang="en-US" sz="1200" dirty="0">
                          <a:latin typeface="HGPｺﾞｼｯｸM" panose="020B0600000000000000" pitchFamily="50" charset="-128"/>
                          <a:ea typeface="HGPｺﾞｼｯｸM" panose="020B0600000000000000" pitchFamily="50" charset="-128"/>
                        </a:rPr>
                        <a:t>ターン</a:t>
                      </a:r>
                    </a:p>
                  </a:txBody>
                  <a:tcPr>
                    <a:solidFill>
                      <a:schemeClr val="bg2"/>
                    </a:solidFill>
                  </a:tcPr>
                </a:tc>
                <a:extLst>
                  <a:ext uri="{0D108BD9-81ED-4DB2-BD59-A6C34878D82A}">
                    <a16:rowId xmlns:a16="http://schemas.microsoft.com/office/drawing/2014/main" val="3362181006"/>
                  </a:ext>
                </a:extLst>
              </a:tr>
              <a:tr h="334187">
                <a:tc>
                  <a:txBody>
                    <a:bodyPr/>
                    <a:lstStyle/>
                    <a:p>
                      <a:pPr algn="ctr"/>
                      <a:r>
                        <a:rPr kumimoji="1" lang="ja-JP" altLang="en-US" sz="1200" dirty="0">
                          <a:latin typeface="HGPｺﾞｼｯｸM" panose="020B0600000000000000" pitchFamily="50" charset="-128"/>
                          <a:ea typeface="HGPｺﾞｼｯｸM" panose="020B0600000000000000" pitchFamily="50" charset="-128"/>
                        </a:rPr>
                        <a:t>新築</a:t>
                      </a:r>
                    </a:p>
                  </a:txBody>
                  <a:tcPr>
                    <a:solidFill>
                      <a:schemeClr val="bg2"/>
                    </a:solidFill>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30</a:t>
                      </a:r>
                      <a:r>
                        <a:rPr kumimoji="1" lang="ja-JP" altLang="en-US" sz="1200" dirty="0">
                          <a:latin typeface="HGPｺﾞｼｯｸM" panose="020B0600000000000000" pitchFamily="50" charset="-128"/>
                          <a:ea typeface="HGPｺﾞｼｯｸM" panose="020B0600000000000000" pitchFamily="50" charset="-128"/>
                        </a:rPr>
                        <a:t>万</a:t>
                      </a:r>
                    </a:p>
                  </a:txBody>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45</a:t>
                      </a:r>
                      <a:r>
                        <a:rPr kumimoji="1" lang="ja-JP" altLang="en-US" sz="1200" dirty="0">
                          <a:latin typeface="HGPｺﾞｼｯｸM" panose="020B0600000000000000" pitchFamily="50" charset="-128"/>
                          <a:ea typeface="HGPｺﾞｼｯｸM" panose="020B0600000000000000" pitchFamily="50" charset="-128"/>
                        </a:rPr>
                        <a:t>万</a:t>
                      </a:r>
                    </a:p>
                  </a:txBody>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40</a:t>
                      </a:r>
                      <a:r>
                        <a:rPr kumimoji="1" lang="ja-JP" altLang="en-US" sz="1200" dirty="0">
                          <a:latin typeface="HGPｺﾞｼｯｸM" panose="020B0600000000000000" pitchFamily="50" charset="-128"/>
                          <a:ea typeface="HGPｺﾞｼｯｸM" panose="020B0600000000000000" pitchFamily="50" charset="-128"/>
                        </a:rPr>
                        <a:t>万</a:t>
                      </a:r>
                    </a:p>
                  </a:txBody>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55</a:t>
                      </a:r>
                      <a:r>
                        <a:rPr kumimoji="1" lang="ja-JP" altLang="en-US" sz="1200" dirty="0">
                          <a:latin typeface="HGPｺﾞｼｯｸM" panose="020B0600000000000000" pitchFamily="50" charset="-128"/>
                          <a:ea typeface="HGPｺﾞｼｯｸM" panose="020B0600000000000000" pitchFamily="50" charset="-128"/>
                        </a:rPr>
                        <a:t>万</a:t>
                      </a:r>
                    </a:p>
                  </a:txBody>
                  <a:tcPr/>
                </a:tc>
                <a:extLst>
                  <a:ext uri="{0D108BD9-81ED-4DB2-BD59-A6C34878D82A}">
                    <a16:rowId xmlns:a16="http://schemas.microsoft.com/office/drawing/2014/main" val="3346390490"/>
                  </a:ext>
                </a:extLst>
              </a:tr>
              <a:tr h="334187">
                <a:tc>
                  <a:txBody>
                    <a:bodyPr/>
                    <a:lstStyle/>
                    <a:p>
                      <a:pPr algn="ctr"/>
                      <a:r>
                        <a:rPr kumimoji="1" lang="ja-JP" altLang="en-US" sz="1200" dirty="0">
                          <a:latin typeface="HGPｺﾞｼｯｸM" panose="020B0600000000000000" pitchFamily="50" charset="-128"/>
                          <a:ea typeface="HGPｺﾞｼｯｸM" panose="020B0600000000000000" pitchFamily="50" charset="-128"/>
                        </a:rPr>
                        <a:t>リフォーム</a:t>
                      </a:r>
                    </a:p>
                  </a:txBody>
                  <a:tcPr>
                    <a:solidFill>
                      <a:schemeClr val="bg2"/>
                    </a:solidFill>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15</a:t>
                      </a:r>
                      <a:r>
                        <a:rPr kumimoji="1" lang="ja-JP" altLang="en-US" sz="1200" dirty="0">
                          <a:latin typeface="HGPｺﾞｼｯｸM" panose="020B0600000000000000" pitchFamily="50" charset="-128"/>
                          <a:ea typeface="HGPｺﾞｼｯｸM" panose="020B0600000000000000" pitchFamily="50" charset="-128"/>
                        </a:rPr>
                        <a:t>万</a:t>
                      </a:r>
                    </a:p>
                  </a:txBody>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25</a:t>
                      </a:r>
                      <a:r>
                        <a:rPr kumimoji="1" lang="ja-JP" altLang="en-US" sz="1200" dirty="0">
                          <a:latin typeface="HGPｺﾞｼｯｸM" panose="020B0600000000000000" pitchFamily="50" charset="-128"/>
                          <a:ea typeface="HGPｺﾞｼｯｸM" panose="020B0600000000000000" pitchFamily="50" charset="-128"/>
                        </a:rPr>
                        <a:t>万</a:t>
                      </a:r>
                    </a:p>
                  </a:txBody>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20</a:t>
                      </a:r>
                      <a:r>
                        <a:rPr kumimoji="1" lang="ja-JP" altLang="en-US" sz="1200" dirty="0">
                          <a:latin typeface="HGPｺﾞｼｯｸM" panose="020B0600000000000000" pitchFamily="50" charset="-128"/>
                          <a:ea typeface="HGPｺﾞｼｯｸM" panose="020B0600000000000000" pitchFamily="50" charset="-128"/>
                        </a:rPr>
                        <a:t>万</a:t>
                      </a:r>
                    </a:p>
                  </a:txBody>
                  <a:tcPr/>
                </a:tc>
                <a:tc>
                  <a:txBody>
                    <a:bodyPr/>
                    <a:lstStyle/>
                    <a:p>
                      <a:pPr algn="ctr"/>
                      <a:r>
                        <a:rPr kumimoji="1" lang="en-US" altLang="ja-JP" sz="1200" dirty="0">
                          <a:latin typeface="HGPｺﾞｼｯｸM" panose="020B0600000000000000" pitchFamily="50" charset="-128"/>
                          <a:ea typeface="HGPｺﾞｼｯｸM" panose="020B0600000000000000" pitchFamily="50" charset="-128"/>
                        </a:rPr>
                        <a:t>30</a:t>
                      </a:r>
                      <a:r>
                        <a:rPr kumimoji="1" lang="ja-JP" altLang="en-US" sz="1200" dirty="0">
                          <a:latin typeface="HGPｺﾞｼｯｸM" panose="020B0600000000000000" pitchFamily="50" charset="-128"/>
                          <a:ea typeface="HGPｺﾞｼｯｸM" panose="020B0600000000000000" pitchFamily="50" charset="-128"/>
                        </a:rPr>
                        <a:t>万</a:t>
                      </a:r>
                    </a:p>
                  </a:txBody>
                  <a:tcPr/>
                </a:tc>
                <a:extLst>
                  <a:ext uri="{0D108BD9-81ED-4DB2-BD59-A6C34878D82A}">
                    <a16:rowId xmlns:a16="http://schemas.microsoft.com/office/drawing/2014/main" val="380798821"/>
                  </a:ext>
                </a:extLst>
              </a:tr>
            </a:tbl>
          </a:graphicData>
        </a:graphic>
      </p:graphicFrame>
      <p:sp>
        <p:nvSpPr>
          <p:cNvPr id="5" name="フローチャート: 代替処理 4">
            <a:extLst>
              <a:ext uri="{FF2B5EF4-FFF2-40B4-BE49-F238E27FC236}">
                <a16:creationId xmlns:a16="http://schemas.microsoft.com/office/drawing/2014/main" id="{FF51DBF2-A5D2-408F-BCCC-DE2DA513FB7C}"/>
              </a:ext>
            </a:extLst>
          </p:cNvPr>
          <p:cNvSpPr/>
          <p:nvPr/>
        </p:nvSpPr>
        <p:spPr>
          <a:xfrm>
            <a:off x="5300352" y="8318844"/>
            <a:ext cx="2111942" cy="807409"/>
          </a:xfrm>
          <a:prstGeom prst="flowChartAlternateProcess">
            <a:avLst/>
          </a:prstGeom>
          <a:solidFill>
            <a:srgbClr val="92D05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AR P丸ゴシック体04M" panose="020F0600000000000000" pitchFamily="50" charset="-128"/>
                <a:ea typeface="AR P丸ゴシック体04M" panose="020F0600000000000000" pitchFamily="50" charset="-128"/>
              </a:rPr>
              <a:t>詳しくは</a:t>
            </a:r>
            <a:r>
              <a:rPr lang="ja-JP" altLang="en-US" sz="1400" dirty="0">
                <a:latin typeface="AR P丸ゴシック体04M" panose="020F0600000000000000" pitchFamily="50" charset="-128"/>
                <a:ea typeface="AR P丸ゴシック体04M" panose="020F0600000000000000" pitchFamily="50" charset="-128"/>
              </a:rPr>
              <a:t>、</a:t>
            </a:r>
            <a:r>
              <a:rPr kumimoji="1" lang="ja-JP" altLang="en-US" sz="1400" dirty="0">
                <a:latin typeface="AR P丸ゴシック体04M" panose="020F0600000000000000" pitchFamily="50" charset="-128"/>
                <a:ea typeface="AR P丸ゴシック体04M" panose="020F0600000000000000" pitchFamily="50" charset="-128"/>
              </a:rPr>
              <a:t>お気軽に</a:t>
            </a:r>
            <a:endParaRPr kumimoji="1" lang="en-US" altLang="ja-JP" sz="1400" dirty="0">
              <a:latin typeface="AR P丸ゴシック体04M" panose="020F0600000000000000" pitchFamily="50" charset="-128"/>
              <a:ea typeface="AR P丸ゴシック体04M" panose="020F0600000000000000" pitchFamily="50" charset="-128"/>
            </a:endParaRPr>
          </a:p>
          <a:p>
            <a:pPr algn="ctr"/>
            <a:r>
              <a:rPr lang="ja-JP" altLang="en-US" sz="1400" dirty="0">
                <a:latin typeface="AR P丸ゴシック体04M" panose="020F0600000000000000" pitchFamily="50" charset="-128"/>
                <a:ea typeface="AR P丸ゴシック体04M" panose="020F0600000000000000" pitchFamily="50" charset="-128"/>
              </a:rPr>
              <a:t>お問い合わせください</a:t>
            </a:r>
            <a:r>
              <a:rPr lang="en-US" altLang="ja-JP" sz="1600" dirty="0">
                <a:latin typeface="AR P丸ゴシック体04M" panose="020F0600000000000000" pitchFamily="50" charset="-128"/>
                <a:ea typeface="AR P丸ゴシック体04M" panose="020F0600000000000000" pitchFamily="50" charset="-128"/>
              </a:rPr>
              <a:t>!</a:t>
            </a:r>
            <a:endParaRPr kumimoji="1" lang="ja-JP" altLang="en-US" sz="1600" dirty="0">
              <a:latin typeface="AR P丸ゴシック体04M" panose="020F0600000000000000" pitchFamily="50" charset="-128"/>
              <a:ea typeface="AR P丸ゴシック体04M" panose="020F0600000000000000" pitchFamily="50" charset="-128"/>
            </a:endParaRPr>
          </a:p>
        </p:txBody>
      </p:sp>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293</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 P丸ゴシック体04M</vt:lpstr>
      <vt:lpstr>HGPｺﾞｼｯｸM</vt:lpstr>
      <vt:lpstr>HGP創英角ｺﾞｼｯｸUB</vt:lpstr>
      <vt:lpstr>HGP創英角ｺﾞｼｯｸUB</vt:lpstr>
      <vt:lpstr>HG丸ｺﾞｼｯｸM-PRO</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2016-07-22T03:51:35Z</dcterms:created>
  <dcterms:modified xsi:type="dcterms:W3CDTF">2021-04-02T07:50:11Z</dcterms:modified>
</cp:coreProperties>
</file>